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nva Sans" charset="0"/>
      <p:regular r:id="rId24"/>
    </p:embeddedFont>
    <p:embeddedFont>
      <p:font typeface="Lilita One" charset="0"/>
      <p:regular r:id="rId25"/>
    </p:embeddedFont>
    <p:embeddedFont>
      <p:font typeface="Open Sans" charset="0"/>
      <p:regular r:id="rId26"/>
    </p:embeddedFont>
    <p:embeddedFont>
      <p:font typeface="League Spartan" charset="-18"/>
      <p:regular r:id="rId27"/>
    </p:embeddedFont>
    <p:embeddedFont>
      <p:font typeface="Mansalva" charset="0"/>
      <p:regular r:id="rId28"/>
    </p:embeddedFont>
    <p:embeddedFont>
      <p:font typeface="Canva Sans Bold" charset="0"/>
      <p:regular r:id="rId29"/>
    </p:embeddedFont>
    <p:embeddedFont>
      <p:font typeface="Open Sans Bold" charset="0"/>
      <p:regular r:id="rId30"/>
    </p:embeddedFont>
    <p:embeddedFont>
      <p:font typeface="Open Sans Bold Italics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6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sv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9.svg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34.png"/><Relationship Id="rId17" Type="http://schemas.openxmlformats.org/officeDocument/2006/relationships/image" Target="../media/image63.svg"/><Relationship Id="rId25" Type="http://schemas.openxmlformats.org/officeDocument/2006/relationships/image" Target="../media/image71.svg"/><Relationship Id="rId33" Type="http://schemas.openxmlformats.org/officeDocument/2006/relationships/image" Target="../media/image3.pn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openxmlformats.org/officeDocument/2006/relationships/image" Target="../media/image7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7.svg"/><Relationship Id="rId24" Type="http://schemas.openxmlformats.org/officeDocument/2006/relationships/image" Target="../media/image40.png"/><Relationship Id="rId32" Type="http://schemas.openxmlformats.org/officeDocument/2006/relationships/image" Target="../media/image2.pn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28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openxmlformats.org/officeDocument/2006/relationships/image" Target="../media/image65.svg"/><Relationship Id="rId31" Type="http://schemas.openxmlformats.org/officeDocument/2006/relationships/image" Target="../media/image77.svg"/><Relationship Id="rId4" Type="http://schemas.openxmlformats.org/officeDocument/2006/relationships/image" Target="../media/image30.png"/><Relationship Id="rId9" Type="http://schemas.openxmlformats.org/officeDocument/2006/relationships/image" Target="../media/image55.svg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openxmlformats.org/officeDocument/2006/relationships/image" Target="../media/image73.svg"/><Relationship Id="rId30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sv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282727" y="122918"/>
            <a:ext cx="2436031" cy="2378175"/>
          </a:xfrm>
          <a:custGeom>
            <a:avLst/>
            <a:gdLst/>
            <a:ahLst/>
            <a:cxnLst/>
            <a:rect l="l" t="t" r="r" b="b"/>
            <a:pathLst>
              <a:path w="2436031" h="2378175">
                <a:moveTo>
                  <a:pt x="0" y="0"/>
                </a:moveTo>
                <a:lnTo>
                  <a:pt x="2436031" y="0"/>
                </a:lnTo>
                <a:lnTo>
                  <a:pt x="2436031" y="2378175"/>
                </a:lnTo>
                <a:lnTo>
                  <a:pt x="0" y="2378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2895730" y="3588352"/>
            <a:ext cx="4497548" cy="6356958"/>
          </a:xfrm>
          <a:custGeom>
            <a:avLst/>
            <a:gdLst/>
            <a:ahLst/>
            <a:cxnLst/>
            <a:rect l="l" t="t" r="r" b="b"/>
            <a:pathLst>
              <a:path w="4497548" h="635695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7850478" y="3588352"/>
            <a:ext cx="4497548" cy="6356958"/>
          </a:xfrm>
          <a:custGeom>
            <a:avLst/>
            <a:gdLst/>
            <a:ahLst/>
            <a:cxnLst/>
            <a:rect l="l" t="t" r="r" b="b"/>
            <a:pathLst>
              <a:path w="4497548" h="635695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2805226" y="1387708"/>
            <a:ext cx="6642446" cy="8797942"/>
          </a:xfrm>
          <a:custGeom>
            <a:avLst/>
            <a:gdLst/>
            <a:ahLst/>
            <a:cxnLst/>
            <a:rect l="l" t="t" r="r" b="b"/>
            <a:pathLst>
              <a:path w="6642446" h="8797942">
                <a:moveTo>
                  <a:pt x="0" y="0"/>
                </a:moveTo>
                <a:lnTo>
                  <a:pt x="6642446" y="0"/>
                </a:lnTo>
                <a:lnTo>
                  <a:pt x="6642446" y="8797942"/>
                </a:lnTo>
                <a:lnTo>
                  <a:pt x="0" y="8797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6607566">
            <a:off x="12351344" y="6417912"/>
            <a:ext cx="2635742" cy="1848314"/>
          </a:xfrm>
          <a:custGeom>
            <a:avLst/>
            <a:gdLst/>
            <a:ahLst/>
            <a:cxnLst/>
            <a:rect l="l" t="t" r="r" b="b"/>
            <a:pathLst>
              <a:path w="2635742" h="1848314">
                <a:moveTo>
                  <a:pt x="0" y="0"/>
                </a:moveTo>
                <a:lnTo>
                  <a:pt x="2635742" y="0"/>
                </a:lnTo>
                <a:lnTo>
                  <a:pt x="2635742" y="1848314"/>
                </a:lnTo>
                <a:lnTo>
                  <a:pt x="0" y="184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4" name="TextBox 64"/>
          <p:cNvSpPr txBox="1"/>
          <p:nvPr/>
        </p:nvSpPr>
        <p:spPr>
          <a:xfrm>
            <a:off x="2895730" y="1264921"/>
            <a:ext cx="14089847" cy="145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4"/>
              </a:lnSpc>
            </a:pPr>
            <a:r>
              <a:rPr lang="en-US" sz="116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Edukacja zdrowotna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551702" y="3502627"/>
            <a:ext cx="2865873" cy="243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4"/>
              </a:lnSpc>
            </a:pPr>
            <a:r>
              <a:rPr lang="en-US" sz="345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prezentacja programów  nauczania</a:t>
            </a:r>
          </a:p>
          <a:p>
            <a:pPr algn="ctr">
              <a:lnSpc>
                <a:spcPts val="4834"/>
              </a:lnSpc>
            </a:pPr>
            <a:r>
              <a:rPr lang="en-US" sz="345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dla rodziców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151287" y="2774295"/>
            <a:ext cx="10483983" cy="60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4"/>
              </a:lnSpc>
            </a:pPr>
            <a:r>
              <a:rPr lang="en-US" sz="3453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Programy nauczania, które wybraliśmy w naszej szkole: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 rot="-3845094">
            <a:off x="1111121" y="4507079"/>
            <a:ext cx="4542042" cy="3026136"/>
          </a:xfrm>
          <a:custGeom>
            <a:avLst/>
            <a:gdLst/>
            <a:ahLst/>
            <a:cxnLst/>
            <a:rect l="l" t="t" r="r" b="b"/>
            <a:pathLst>
              <a:path w="4542042" h="3026136">
                <a:moveTo>
                  <a:pt x="0" y="0"/>
                </a:moveTo>
                <a:lnTo>
                  <a:pt x="4542042" y="0"/>
                </a:lnTo>
                <a:lnTo>
                  <a:pt x="4542042" y="3026136"/>
                </a:lnTo>
                <a:lnTo>
                  <a:pt x="0" y="302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3860440" y="3145361"/>
            <a:ext cx="3354581" cy="4749850"/>
          </a:xfrm>
          <a:custGeom>
            <a:avLst/>
            <a:gdLst/>
            <a:ahLst/>
            <a:cxnLst/>
            <a:rect l="l" t="t" r="r" b="b"/>
            <a:pathLst>
              <a:path w="3354581" h="4749850">
                <a:moveTo>
                  <a:pt x="0" y="0"/>
                </a:moveTo>
                <a:lnTo>
                  <a:pt x="3354581" y="0"/>
                </a:lnTo>
                <a:lnTo>
                  <a:pt x="3354581" y="4749849"/>
                </a:lnTo>
                <a:lnTo>
                  <a:pt x="0" y="4749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2221967">
            <a:off x="3723627" y="6285335"/>
            <a:ext cx="2590562" cy="3668052"/>
          </a:xfrm>
          <a:custGeom>
            <a:avLst/>
            <a:gdLst/>
            <a:ahLst/>
            <a:cxnLst/>
            <a:rect l="l" t="t" r="r" b="b"/>
            <a:pathLst>
              <a:path w="2590562" h="3668052">
                <a:moveTo>
                  <a:pt x="0" y="0"/>
                </a:moveTo>
                <a:lnTo>
                  <a:pt x="2590562" y="0"/>
                </a:lnTo>
                <a:lnTo>
                  <a:pt x="2590562" y="3668053"/>
                </a:lnTo>
                <a:lnTo>
                  <a:pt x="0" y="3668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0423096" y="3317551"/>
            <a:ext cx="2920109" cy="4134668"/>
          </a:xfrm>
          <a:custGeom>
            <a:avLst/>
            <a:gdLst/>
            <a:ahLst/>
            <a:cxnLst/>
            <a:rect l="l" t="t" r="r" b="b"/>
            <a:pathLst>
              <a:path w="2920109" h="4134668">
                <a:moveTo>
                  <a:pt x="0" y="0"/>
                </a:moveTo>
                <a:lnTo>
                  <a:pt x="2920109" y="0"/>
                </a:lnTo>
                <a:lnTo>
                  <a:pt x="2920109" y="4134668"/>
                </a:lnTo>
                <a:lnTo>
                  <a:pt x="0" y="4134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-1115989">
            <a:off x="7785451" y="4548041"/>
            <a:ext cx="3061731" cy="4335195"/>
          </a:xfrm>
          <a:custGeom>
            <a:avLst/>
            <a:gdLst/>
            <a:ahLst/>
            <a:cxnLst/>
            <a:rect l="l" t="t" r="r" b="b"/>
            <a:pathLst>
              <a:path w="3061731" h="4335195">
                <a:moveTo>
                  <a:pt x="0" y="0"/>
                </a:moveTo>
                <a:lnTo>
                  <a:pt x="3061731" y="0"/>
                </a:lnTo>
                <a:lnTo>
                  <a:pt x="3061731" y="4335195"/>
                </a:lnTo>
                <a:lnTo>
                  <a:pt x="0" y="43351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13562280" y="3962747"/>
            <a:ext cx="4203170" cy="5679959"/>
          </a:xfrm>
          <a:custGeom>
            <a:avLst/>
            <a:gdLst/>
            <a:ahLst/>
            <a:cxnLst/>
            <a:rect l="l" t="t" r="r" b="b"/>
            <a:pathLst>
              <a:path w="4203170" h="5679959">
                <a:moveTo>
                  <a:pt x="0" y="0"/>
                </a:moveTo>
                <a:lnTo>
                  <a:pt x="4203170" y="0"/>
                </a:lnTo>
                <a:lnTo>
                  <a:pt x="4203170" y="5679959"/>
                </a:lnTo>
                <a:lnTo>
                  <a:pt x="0" y="56799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5" name="TextBox 65"/>
          <p:cNvSpPr txBox="1"/>
          <p:nvPr/>
        </p:nvSpPr>
        <p:spPr>
          <a:xfrm>
            <a:off x="3723627" y="884501"/>
            <a:ext cx="1238038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dodatkowy czas na ważne tematy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228629" y="2657049"/>
            <a:ext cx="3263622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pomoc w trudnych emocjach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657601" y="2693419"/>
            <a:ext cx="2563178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cyber bezpieczeństwo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781355" y="2860881"/>
            <a:ext cx="3109436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l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ochrona środowiska, ruch </a:t>
            </a:r>
          </a:p>
          <a:p>
            <a:pPr algn="l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wiele innych ważnych kwestii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467291" y="2319523"/>
            <a:ext cx="8726409" cy="639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Czego się dowiem na zajęciach w klasie 6?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Jaki jest wpływ urządzeń mobilnych na moje zdrowie?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Co warto odwiedzić w sieci?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Kim są patostreamerzy?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True or false? Cyberrzeczywistość.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Jak walczyć z hejtem i mową nienawiści?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Czym jest AI i jak z niej korzystać?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Jakie zalety i wady ma technologia VR?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Na zawsze- projekcja filmu profilaktycznego.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Jak planować mój czas w sieci?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Jaki jest mechanizm uzależnienia?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 Jak bardzo szkodliwe są wyroby tytoniowe?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Jak działają napoje energetyzujące?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 działają substancje psychoaktywne?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Jakie są skutki alkoholizmu?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3481168" y="704305"/>
            <a:ext cx="1302292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6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729563" y="2042147"/>
            <a:ext cx="7947835" cy="679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STOP!-nasza kampania przeciw uzależnieniom.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Jak pracuje mózg nastolatka?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Dlaczego moje ciało się zmienia?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Jak dbać o higienę w okresie dojrzewania?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Kiedy będę dojrzała/y?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Czym są stereotypy płci?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Jak zbudowany jest męski układ rozrodczy?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Jak zbudowany jest żeński układ rozrodczy?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Czym jest menstruacja?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Jak przebiega ciąża?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Czym jest autonomia cielesna i jak o nią dbać?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Kiedy granice intymne są przekroczone?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Dlaczego?- pudełko trudnych pytań.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Gdzie znaleźć pomoc w trudnej sytuacji intymnej?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Ważne pytania- mój plakat na wybrany temat.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3" name="Freeform 63"/>
          <p:cNvSpPr/>
          <p:nvPr/>
        </p:nvSpPr>
        <p:spPr>
          <a:xfrm>
            <a:off x="1959441" y="287213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1" y="0"/>
                </a:lnTo>
                <a:lnTo>
                  <a:pt x="1275311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 rot="1220004">
            <a:off x="9676888" y="3537060"/>
            <a:ext cx="4047340" cy="5448660"/>
          </a:xfrm>
          <a:custGeom>
            <a:avLst/>
            <a:gdLst/>
            <a:ahLst/>
            <a:cxnLst/>
            <a:rect l="l" t="t" r="r" b="b"/>
            <a:pathLst>
              <a:path w="4047340" h="5448660">
                <a:moveTo>
                  <a:pt x="0" y="0"/>
                </a:moveTo>
                <a:lnTo>
                  <a:pt x="4047341" y="0"/>
                </a:lnTo>
                <a:lnTo>
                  <a:pt x="4047341" y="5448660"/>
                </a:lnTo>
                <a:lnTo>
                  <a:pt x="0" y="544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-1115989">
            <a:off x="7546047" y="3625373"/>
            <a:ext cx="3661477" cy="5184393"/>
          </a:xfrm>
          <a:custGeom>
            <a:avLst/>
            <a:gdLst/>
            <a:ahLst/>
            <a:cxnLst/>
            <a:rect l="l" t="t" r="r" b="b"/>
            <a:pathLst>
              <a:path w="3661477" h="5184393">
                <a:moveTo>
                  <a:pt x="0" y="0"/>
                </a:moveTo>
                <a:lnTo>
                  <a:pt x="3661477" y="0"/>
                </a:lnTo>
                <a:lnTo>
                  <a:pt x="3661477" y="5184393"/>
                </a:lnTo>
                <a:lnTo>
                  <a:pt x="0" y="5184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14915348" y="3662101"/>
            <a:ext cx="1800111" cy="5596199"/>
          </a:xfrm>
          <a:custGeom>
            <a:avLst/>
            <a:gdLst/>
            <a:ahLst/>
            <a:cxnLst/>
            <a:rect l="l" t="t" r="r" b="b"/>
            <a:pathLst>
              <a:path w="1800111" h="5596199">
                <a:moveTo>
                  <a:pt x="0" y="0"/>
                </a:moveTo>
                <a:lnTo>
                  <a:pt x="1800111" y="0"/>
                </a:lnTo>
                <a:lnTo>
                  <a:pt x="1800111" y="5596199"/>
                </a:lnTo>
                <a:lnTo>
                  <a:pt x="0" y="5596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823048" y="3162189"/>
            <a:ext cx="4489602" cy="6356958"/>
          </a:xfrm>
          <a:custGeom>
            <a:avLst/>
            <a:gdLst/>
            <a:ahLst/>
            <a:cxnLst/>
            <a:rect l="l" t="t" r="r" b="b"/>
            <a:pathLst>
              <a:path w="4489602" h="6356958">
                <a:moveTo>
                  <a:pt x="0" y="0"/>
                </a:moveTo>
                <a:lnTo>
                  <a:pt x="4489601" y="0"/>
                </a:lnTo>
                <a:lnTo>
                  <a:pt x="448960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4405981" y="679024"/>
            <a:ext cx="11644651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Poznajemy i utrwalamy ważne tematy w ciekawej formie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660462" y="2657049"/>
            <a:ext cx="439995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AI, VR i inne technologie oraz ich wpływ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657601" y="2693419"/>
            <a:ext cx="2563178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ctr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cyber bezpieczeństwo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303905" y="2774842"/>
            <a:ext cx="302299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8" lvl="1" indent="-172719" algn="l">
              <a:lnSpc>
                <a:spcPts val="2239"/>
              </a:lnSpc>
              <a:buFont typeface="Arial"/>
              <a:buChar char="•"/>
            </a:pP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uzależnienia i dojrzewanie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2379291" y="3986784"/>
            <a:ext cx="2403708" cy="6388593"/>
          </a:xfrm>
          <a:custGeom>
            <a:avLst/>
            <a:gdLst/>
            <a:ahLst/>
            <a:cxnLst/>
            <a:rect l="l" t="t" r="r" b="b"/>
            <a:pathLst>
              <a:path w="2403708" h="6388593">
                <a:moveTo>
                  <a:pt x="0" y="0"/>
                </a:moveTo>
                <a:lnTo>
                  <a:pt x="2403708" y="0"/>
                </a:lnTo>
                <a:lnTo>
                  <a:pt x="2403708" y="6388593"/>
                </a:lnTo>
                <a:lnTo>
                  <a:pt x="0" y="638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3078842" y="1855635"/>
            <a:ext cx="1004606" cy="1240255"/>
          </a:xfrm>
          <a:custGeom>
            <a:avLst/>
            <a:gdLst/>
            <a:ahLst/>
            <a:cxnLst/>
            <a:rect l="l" t="t" r="r" b="b"/>
            <a:pathLst>
              <a:path w="1004606" h="1240255">
                <a:moveTo>
                  <a:pt x="0" y="0"/>
                </a:moveTo>
                <a:lnTo>
                  <a:pt x="1004606" y="0"/>
                </a:lnTo>
                <a:lnTo>
                  <a:pt x="1004606" y="1240255"/>
                </a:lnTo>
                <a:lnTo>
                  <a:pt x="0" y="1240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1440125">
            <a:off x="1620281" y="2143686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3184780" y="544513"/>
            <a:ext cx="13022940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programu Nasze zdrowie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dla klas 7-8,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umieszczono w 7 działach: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221149" y="3787469"/>
            <a:ext cx="7709892" cy="5104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fizyczne.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odżywianie.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zachowania ryzykowne 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psychiczne.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środowiskowe. 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Nasze zdrowie społeczne.</a:t>
            </a:r>
          </a:p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sz="417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Nasza płciowość.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281428" y="8052686"/>
            <a:ext cx="297787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lekcji w kl. 7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 lekcji w kl. 8</a:t>
            </a:r>
          </a:p>
        </p:txBody>
      </p:sp>
      <p:sp>
        <p:nvSpPr>
          <p:cNvPr id="65" name="Freeform 65"/>
          <p:cNvSpPr/>
          <p:nvPr/>
        </p:nvSpPr>
        <p:spPr>
          <a:xfrm>
            <a:off x="12947173" y="6172200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420885" y="2285165"/>
            <a:ext cx="8012460" cy="719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Czego dowiem się w klasie 7?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Jak uniknąć chorób zakaźnych?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Jak monitorować swój stan zdrowia?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Jak wspierać osoby z niepełnosprawnością?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Czym są choroby cywilizacyjne i przewlekłe?*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Jak przekonać innych do aktywności fizycznej?-kampania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Jak zaplanować aktywną dobę?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Jakie ćwiczenia mogę wykonywać w domu?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Dlaczego warto hartować organizm?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Jak zaplanować zdrowy posiłek?- zajęcia kulinarne.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 przygotować napój izotoniczny?- zajęcia kulinarne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12.Jakie są konsekwencje dopingu i nadmiernej suplementacji?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Jak planować dietę chorych?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 umysł wpływa na ciało?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 budować poczucie własnej wartości?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078933" y="505089"/>
            <a:ext cx="1300844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7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538121" y="2595715"/>
            <a:ext cx="8195819" cy="639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Co oznacza "jak cię widzą-tak cię piszą"?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Gdzie i jak szukać pomocy w trudnościach z emocjami?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Jak mogę zadbać o mój dobrostan?*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Czym jest depresja?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Jakie zachowania w sieci mogą być ryzykowne?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Czy chellenge są dobrą drogą rozwoju?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Ile czasu poświęcam na gry i inne media?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Dlaczego niektóre strony są tylko dla dorosłych?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Czym są hejt i mowa nienawiści?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Dlaczego niektóre substancje są zakazane?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Nie ryzykuj! Przygotowanie kampanii o zachowaniach ryzykownych.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Nie ryzykuj!- kampania o zachowaniach ryzykownych.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Dlaczego bioróżnorodność jest zagrożona?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Czy nasza szkoła dba o środowisko?- audyt uczniowski.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EKOanaliza SWOT naszej szkoły.</a:t>
            </a:r>
          </a:p>
        </p:txBody>
      </p:sp>
      <p:sp>
        <p:nvSpPr>
          <p:cNvPr id="63" name="Freeform 63"/>
          <p:cNvSpPr/>
          <p:nvPr/>
        </p:nvSpPr>
        <p:spPr>
          <a:xfrm>
            <a:off x="1758977" y="118394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4" name="TextBox 64"/>
          <p:cNvSpPr txBox="1"/>
          <p:nvPr/>
        </p:nvSpPr>
        <p:spPr>
          <a:xfrm>
            <a:off x="5298539" y="1459989"/>
            <a:ext cx="10029545" cy="73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13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 roku 2025/2026 zaleca się korzystanie również z tematów z klas młodszych, ponieważ uczniowie nie realizowali dotąd zajęć EZ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4417596" y="2575560"/>
            <a:ext cx="11173717" cy="668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1.Czego chcemy się dowiedzieć w klasie 8?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Czy to już miłość?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Czym jest manipulacja?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Na jakim etapie dojrzewania jestem w tej chwili?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Jakie czynniki wpływają na rozwój płciowy i jak rozpoznać jego zaburzenia?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Czym jest ubóstwo menstruacyjne i jak mu przeciwdziałać?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Jak zmienia się nasza seksualność na przestrzeni życia?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Czym jest orientacja psychoseksualna?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Czy inni wpływają na nasze decyzje dotyczące inicjacji?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Dlaczego do "tej" decyzji muszę dojrzeć?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Jakimi metodami można ustrzec się nieplanowanej ciąży?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 Kiedy granice cielesności zostają naruszone?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Czym są choroby weneryczne?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Spotkanie z lekarzem/ położną.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Gdzie szukać pomocy w trudnych sytuacjach?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078933" y="505089"/>
            <a:ext cx="1282968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8</a:t>
            </a:r>
          </a:p>
        </p:txBody>
      </p:sp>
      <p:sp>
        <p:nvSpPr>
          <p:cNvPr id="62" name="Freeform 62"/>
          <p:cNvSpPr/>
          <p:nvPr/>
        </p:nvSpPr>
        <p:spPr>
          <a:xfrm>
            <a:off x="2191124" y="521350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5298539" y="1459989"/>
            <a:ext cx="10029545" cy="73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13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 roku 2025/2026 zaleca się korzystanie również z tematów z klas młodszych, ponieważ uczniowie nie realizowali dotąd zajęć EZ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rot="5330689">
            <a:off x="4759444" y="953572"/>
            <a:ext cx="17655320" cy="10681468"/>
          </a:xfrm>
          <a:custGeom>
            <a:avLst/>
            <a:gdLst/>
            <a:ahLst/>
            <a:cxnLst/>
            <a:rect l="l" t="t" r="r" b="b"/>
            <a:pathLst>
              <a:path w="17655320" h="10681468">
                <a:moveTo>
                  <a:pt x="0" y="0"/>
                </a:moveTo>
                <a:lnTo>
                  <a:pt x="17655319" y="0"/>
                </a:lnTo>
                <a:lnTo>
                  <a:pt x="17655319" y="10681468"/>
                </a:lnTo>
                <a:lnTo>
                  <a:pt x="0" y="10681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34142" y="322134"/>
            <a:ext cx="18514334" cy="10045480"/>
            <a:chOff x="0" y="0"/>
            <a:chExt cx="24685779" cy="13393974"/>
          </a:xfrm>
        </p:grpSpPr>
        <p:sp>
          <p:nvSpPr>
            <p:cNvPr id="5" name="AutoShape 5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>
            <a:off x="11217955" y="705239"/>
            <a:ext cx="1481066" cy="1548827"/>
          </a:xfrm>
          <a:custGeom>
            <a:avLst/>
            <a:gdLst/>
            <a:ahLst/>
            <a:cxnLst/>
            <a:rect l="l" t="t" r="r" b="b"/>
            <a:pathLst>
              <a:path w="1481066" h="1548827">
                <a:moveTo>
                  <a:pt x="0" y="0"/>
                </a:moveTo>
                <a:lnTo>
                  <a:pt x="1481067" y="0"/>
                </a:lnTo>
                <a:lnTo>
                  <a:pt x="1481067" y="1548828"/>
                </a:lnTo>
                <a:lnTo>
                  <a:pt x="0" y="1548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848524" y="917034"/>
            <a:ext cx="7442332" cy="9450580"/>
          </a:xfrm>
          <a:custGeom>
            <a:avLst/>
            <a:gdLst/>
            <a:ahLst/>
            <a:cxnLst/>
            <a:rect l="l" t="t" r="r" b="b"/>
            <a:pathLst>
              <a:path w="7442332" h="9450580">
                <a:moveTo>
                  <a:pt x="0" y="0"/>
                </a:moveTo>
                <a:lnTo>
                  <a:pt x="7442332" y="0"/>
                </a:lnTo>
                <a:lnTo>
                  <a:pt x="7442332" y="9450580"/>
                </a:lnTo>
                <a:lnTo>
                  <a:pt x="0" y="9450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6151788" y="1138688"/>
            <a:ext cx="1600994" cy="1832325"/>
          </a:xfrm>
          <a:custGeom>
            <a:avLst/>
            <a:gdLst/>
            <a:ahLst/>
            <a:cxnLst/>
            <a:rect l="l" t="t" r="r" b="b"/>
            <a:pathLst>
              <a:path w="1600994" h="1832325">
                <a:moveTo>
                  <a:pt x="0" y="0"/>
                </a:moveTo>
                <a:lnTo>
                  <a:pt x="1600994" y="0"/>
                </a:lnTo>
                <a:lnTo>
                  <a:pt x="1600994" y="1832326"/>
                </a:lnTo>
                <a:lnTo>
                  <a:pt x="0" y="183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15575617" y="8356816"/>
            <a:ext cx="1775406" cy="1296047"/>
          </a:xfrm>
          <a:custGeom>
            <a:avLst/>
            <a:gdLst/>
            <a:ahLst/>
            <a:cxnLst/>
            <a:rect l="l" t="t" r="r" b="b"/>
            <a:pathLst>
              <a:path w="1775406" h="1296047">
                <a:moveTo>
                  <a:pt x="0" y="0"/>
                </a:moveTo>
                <a:lnTo>
                  <a:pt x="1775407" y="0"/>
                </a:lnTo>
                <a:lnTo>
                  <a:pt x="1775407" y="1296047"/>
                </a:lnTo>
                <a:lnTo>
                  <a:pt x="0" y="1296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8941281" y="917034"/>
            <a:ext cx="1648345" cy="1675573"/>
          </a:xfrm>
          <a:custGeom>
            <a:avLst/>
            <a:gdLst/>
            <a:ahLst/>
            <a:cxnLst/>
            <a:rect l="l" t="t" r="r" b="b"/>
            <a:pathLst>
              <a:path w="1648345" h="1675573">
                <a:moveTo>
                  <a:pt x="0" y="0"/>
                </a:moveTo>
                <a:lnTo>
                  <a:pt x="1648345" y="0"/>
                </a:lnTo>
                <a:lnTo>
                  <a:pt x="1648345" y="1675574"/>
                </a:lnTo>
                <a:lnTo>
                  <a:pt x="0" y="16755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11559800" y="3561825"/>
            <a:ext cx="1825638" cy="2080499"/>
          </a:xfrm>
          <a:custGeom>
            <a:avLst/>
            <a:gdLst/>
            <a:ahLst/>
            <a:cxnLst/>
            <a:rect l="l" t="t" r="r" b="b"/>
            <a:pathLst>
              <a:path w="1825638" h="2080499">
                <a:moveTo>
                  <a:pt x="0" y="0"/>
                </a:moveTo>
                <a:lnTo>
                  <a:pt x="1825638" y="0"/>
                </a:lnTo>
                <a:lnTo>
                  <a:pt x="1825638" y="2080499"/>
                </a:lnTo>
                <a:lnTo>
                  <a:pt x="0" y="20804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12352192" y="6276001"/>
            <a:ext cx="1488982" cy="1673013"/>
          </a:xfrm>
          <a:custGeom>
            <a:avLst/>
            <a:gdLst/>
            <a:ahLst/>
            <a:cxnLst/>
            <a:rect l="l" t="t" r="r" b="b"/>
            <a:pathLst>
              <a:path w="1488982" h="1673013">
                <a:moveTo>
                  <a:pt x="0" y="0"/>
                </a:moveTo>
                <a:lnTo>
                  <a:pt x="1488981" y="0"/>
                </a:lnTo>
                <a:lnTo>
                  <a:pt x="1488981" y="1673013"/>
                </a:lnTo>
                <a:lnTo>
                  <a:pt x="0" y="1673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4672086" y="6276001"/>
            <a:ext cx="1430995" cy="1479065"/>
          </a:xfrm>
          <a:custGeom>
            <a:avLst/>
            <a:gdLst/>
            <a:ahLst/>
            <a:cxnLst/>
            <a:rect l="l" t="t" r="r" b="b"/>
            <a:pathLst>
              <a:path w="1430995" h="1479065">
                <a:moveTo>
                  <a:pt x="0" y="0"/>
                </a:moveTo>
                <a:lnTo>
                  <a:pt x="1430996" y="0"/>
                </a:lnTo>
                <a:lnTo>
                  <a:pt x="1430996" y="1479065"/>
                </a:lnTo>
                <a:lnTo>
                  <a:pt x="0" y="147906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1525623" y="7691637"/>
            <a:ext cx="1330296" cy="1921004"/>
          </a:xfrm>
          <a:custGeom>
            <a:avLst/>
            <a:gdLst/>
            <a:ahLst/>
            <a:cxnLst/>
            <a:rect l="l" t="t" r="r" b="b"/>
            <a:pathLst>
              <a:path w="1330296" h="1921004">
                <a:moveTo>
                  <a:pt x="0" y="0"/>
                </a:moveTo>
                <a:lnTo>
                  <a:pt x="1330296" y="0"/>
                </a:lnTo>
                <a:lnTo>
                  <a:pt x="1330296" y="1921005"/>
                </a:lnTo>
                <a:lnTo>
                  <a:pt x="0" y="192100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13385438" y="478107"/>
            <a:ext cx="1413701" cy="2673665"/>
          </a:xfrm>
          <a:custGeom>
            <a:avLst/>
            <a:gdLst/>
            <a:ahLst/>
            <a:cxnLst/>
            <a:rect l="l" t="t" r="r" b="b"/>
            <a:pathLst>
              <a:path w="1413701" h="2673665">
                <a:moveTo>
                  <a:pt x="0" y="0"/>
                </a:moveTo>
                <a:lnTo>
                  <a:pt x="1413701" y="0"/>
                </a:lnTo>
                <a:lnTo>
                  <a:pt x="1413701" y="2673665"/>
                </a:lnTo>
                <a:lnTo>
                  <a:pt x="0" y="267366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8941281" y="3800442"/>
            <a:ext cx="1026128" cy="2057400"/>
          </a:xfrm>
          <a:custGeom>
            <a:avLst/>
            <a:gdLst/>
            <a:ahLst/>
            <a:cxnLst/>
            <a:rect l="l" t="t" r="r" b="b"/>
            <a:pathLst>
              <a:path w="1026128" h="2057400">
                <a:moveTo>
                  <a:pt x="0" y="0"/>
                </a:moveTo>
                <a:lnTo>
                  <a:pt x="1026128" y="0"/>
                </a:lnTo>
                <a:lnTo>
                  <a:pt x="102612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8704442" y="6621859"/>
            <a:ext cx="1933807" cy="2495234"/>
          </a:xfrm>
          <a:custGeom>
            <a:avLst/>
            <a:gdLst/>
            <a:ahLst/>
            <a:cxnLst/>
            <a:rect l="l" t="t" r="r" b="b"/>
            <a:pathLst>
              <a:path w="1933807" h="2495234">
                <a:moveTo>
                  <a:pt x="0" y="0"/>
                </a:moveTo>
                <a:lnTo>
                  <a:pt x="1933807" y="0"/>
                </a:lnTo>
                <a:lnTo>
                  <a:pt x="1933807" y="2495234"/>
                </a:lnTo>
                <a:lnTo>
                  <a:pt x="0" y="249523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4912301" y="4004561"/>
            <a:ext cx="2840480" cy="1714940"/>
          </a:xfrm>
          <a:custGeom>
            <a:avLst/>
            <a:gdLst/>
            <a:ahLst/>
            <a:cxnLst/>
            <a:rect l="l" t="t" r="r" b="b"/>
            <a:pathLst>
              <a:path w="2840480" h="1714940">
                <a:moveTo>
                  <a:pt x="0" y="0"/>
                </a:moveTo>
                <a:lnTo>
                  <a:pt x="2840481" y="0"/>
                </a:lnTo>
                <a:lnTo>
                  <a:pt x="2840481" y="1714940"/>
                </a:lnTo>
                <a:lnTo>
                  <a:pt x="0" y="17149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2652209" y="6993523"/>
            <a:ext cx="5131527" cy="1426137"/>
          </a:xfrm>
          <a:custGeom>
            <a:avLst/>
            <a:gdLst/>
            <a:ahLst/>
            <a:cxnLst/>
            <a:rect l="l" t="t" r="r" b="b"/>
            <a:pathLst>
              <a:path w="5131527" h="1426137">
                <a:moveTo>
                  <a:pt x="0" y="0"/>
                </a:moveTo>
                <a:lnTo>
                  <a:pt x="5131527" y="0"/>
                </a:lnTo>
                <a:lnTo>
                  <a:pt x="5131527" y="1426137"/>
                </a:lnTo>
                <a:lnTo>
                  <a:pt x="0" y="142613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74" name="TextBox 74"/>
          <p:cNvSpPr txBox="1"/>
          <p:nvPr/>
        </p:nvSpPr>
        <p:spPr>
          <a:xfrm>
            <a:off x="2652209" y="1788960"/>
            <a:ext cx="5035557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Dlaczego warto brać udział w zajęciach edukacji zdrowotnej?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585828" y="2864060"/>
            <a:ext cx="230941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relacjach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555995" y="3160670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technologiach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493746" y="2913864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ruchu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591931" y="7697916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wypoczynku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5158900" y="5756989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rodzinie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261939" y="7116977"/>
            <a:ext cx="270529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roli snu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1217955" y="5662351"/>
            <a:ext cx="327592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organizacji czasu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489865" y="5969079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smartfonach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333917" y="9205270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odżywianiu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1699261" y="9343402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przyrodzie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0784845" y="2196917"/>
            <a:ext cx="24053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emocjach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5064604" y="9595713"/>
            <a:ext cx="289388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uzależnieniach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531763" y="7205378"/>
            <a:ext cx="3966223" cy="92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677">
                <a:solidFill>
                  <a:srgbClr val="6B6B6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 to dobry czas </a:t>
            </a:r>
          </a:p>
          <a:p>
            <a:pPr algn="ctr">
              <a:lnSpc>
                <a:spcPts val="3749"/>
              </a:lnSpc>
            </a:pPr>
            <a:r>
              <a:rPr lang="en-US" sz="2677">
                <a:solidFill>
                  <a:srgbClr val="6B6B6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 rozmowy m.in. o:</a:t>
            </a:r>
          </a:p>
        </p:txBody>
      </p:sp>
      <p:sp>
        <p:nvSpPr>
          <p:cNvPr id="88" name="Freeform 88"/>
          <p:cNvSpPr/>
          <p:nvPr/>
        </p:nvSpPr>
        <p:spPr>
          <a:xfrm rot="-2785930">
            <a:off x="4863318" y="8951041"/>
            <a:ext cx="1275311" cy="1827824"/>
          </a:xfrm>
          <a:custGeom>
            <a:avLst/>
            <a:gdLst/>
            <a:ahLst/>
            <a:cxnLst/>
            <a:rect l="l" t="t" r="r" b="b"/>
            <a:pathLst>
              <a:path w="1275311" h="1827824">
                <a:moveTo>
                  <a:pt x="0" y="0"/>
                </a:moveTo>
                <a:lnTo>
                  <a:pt x="1275310" y="0"/>
                </a:lnTo>
                <a:lnTo>
                  <a:pt x="1275310" y="1827824"/>
                </a:lnTo>
                <a:lnTo>
                  <a:pt x="0" y="182782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700" r="-700"/>
            </a:stretch>
          </a:blipFill>
        </p:spPr>
      </p:sp>
      <p:sp>
        <p:nvSpPr>
          <p:cNvPr id="89" name="Freeform 89"/>
          <p:cNvSpPr/>
          <p:nvPr/>
        </p:nvSpPr>
        <p:spPr>
          <a:xfrm rot="-2700000">
            <a:off x="6619521" y="8888213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6" y="0"/>
                </a:lnTo>
                <a:lnTo>
                  <a:pt x="1382086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2076719" y="2516201"/>
            <a:ext cx="16211281" cy="7740887"/>
          </a:xfrm>
          <a:custGeom>
            <a:avLst/>
            <a:gdLst/>
            <a:ahLst/>
            <a:cxnLst/>
            <a:rect l="l" t="t" r="r" b="b"/>
            <a:pathLst>
              <a:path w="16211281" h="7740887">
                <a:moveTo>
                  <a:pt x="0" y="0"/>
                </a:moveTo>
                <a:lnTo>
                  <a:pt x="16211281" y="0"/>
                </a:lnTo>
                <a:lnTo>
                  <a:pt x="16211281" y="7740887"/>
                </a:lnTo>
                <a:lnTo>
                  <a:pt x="0" y="7740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2606638" y="1829648"/>
            <a:ext cx="11788673" cy="2228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9"/>
              </a:lnSpc>
            </a:pPr>
            <a:r>
              <a:rPr lang="en-US" sz="64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będzie wspaniała </a:t>
            </a:r>
          </a:p>
          <a:p>
            <a:pPr algn="ctr">
              <a:lnSpc>
                <a:spcPts val="8979"/>
              </a:lnSpc>
            </a:pPr>
            <a:r>
              <a:rPr lang="en-US" sz="64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wartościowa przygoda :)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4102165" y="422895"/>
            <a:ext cx="10083669" cy="9743345"/>
          </a:xfrm>
          <a:custGeom>
            <a:avLst/>
            <a:gdLst/>
            <a:ahLst/>
            <a:cxnLst/>
            <a:rect l="l" t="t" r="r" b="b"/>
            <a:pathLst>
              <a:path w="10083669" h="9743345">
                <a:moveTo>
                  <a:pt x="0" y="0"/>
                </a:moveTo>
                <a:lnTo>
                  <a:pt x="10083670" y="0"/>
                </a:lnTo>
                <a:lnTo>
                  <a:pt x="10083670" y="9743345"/>
                </a:lnTo>
                <a:lnTo>
                  <a:pt x="0" y="9743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3539467" y="1131342"/>
            <a:ext cx="6382600" cy="181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1"/>
              </a:lnSpc>
            </a:pPr>
            <a:r>
              <a:rPr lang="en-US" sz="347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wiecej informacji </a:t>
            </a:r>
          </a:p>
          <a:p>
            <a:pPr algn="ctr">
              <a:lnSpc>
                <a:spcPts val="4861"/>
              </a:lnSpc>
            </a:pPr>
            <a:r>
              <a:rPr lang="en-US" sz="347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 naszej stronie internetowej :)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122918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577594" y="6130084"/>
            <a:ext cx="2068439" cy="3921211"/>
          </a:xfrm>
          <a:custGeom>
            <a:avLst/>
            <a:gdLst/>
            <a:ahLst/>
            <a:cxnLst/>
            <a:rect l="l" t="t" r="r" b="b"/>
            <a:pathLst>
              <a:path w="2068439" h="3921211">
                <a:moveTo>
                  <a:pt x="0" y="0"/>
                </a:moveTo>
                <a:lnTo>
                  <a:pt x="2068438" y="0"/>
                </a:lnTo>
                <a:lnTo>
                  <a:pt x="2068438" y="3921211"/>
                </a:lnTo>
                <a:lnTo>
                  <a:pt x="0" y="3921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2793196" y="974584"/>
            <a:ext cx="8610377" cy="684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1"/>
              </a:lnSpc>
            </a:pPr>
            <a:r>
              <a:rPr lang="en-US" sz="5572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Programy są zgodne z Rozporządzeniem MEN dotyczącym podstawy programowej edukacji zdrowotnej oraz wymogami dotyczącymi programów nauczania w Polsce. </a:t>
            </a:r>
          </a:p>
        </p:txBody>
      </p:sp>
      <p:sp>
        <p:nvSpPr>
          <p:cNvPr id="61" name="Freeform 61"/>
          <p:cNvSpPr/>
          <p:nvPr/>
        </p:nvSpPr>
        <p:spPr>
          <a:xfrm>
            <a:off x="11034506" y="1085612"/>
            <a:ext cx="7074115" cy="8470914"/>
          </a:xfrm>
          <a:custGeom>
            <a:avLst/>
            <a:gdLst/>
            <a:ahLst/>
            <a:cxnLst/>
            <a:rect l="l" t="t" r="r" b="b"/>
            <a:pathLst>
              <a:path w="7074115" h="8470914">
                <a:moveTo>
                  <a:pt x="0" y="0"/>
                </a:moveTo>
                <a:lnTo>
                  <a:pt x="7074115" y="0"/>
                </a:lnTo>
                <a:lnTo>
                  <a:pt x="7074115" y="8470915"/>
                </a:lnTo>
                <a:lnTo>
                  <a:pt x="0" y="8470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122918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758977" y="919708"/>
            <a:ext cx="16089168" cy="8733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Cele kształcenia – wymagania ogólne z PP przedmiotu edukacja zdrowotna: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Przedmiot edukacja zdrowotna realizuje następujące cele kształcenia: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Cel – podejmowanie działań wspierających zdrowie we wszystkich jego wymiarach na wszystkich etapach życia.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jest gotowy do podejmowania działań dotyczących sposobów zachowania, dbania i poprawy zdrowia we wszystkich jego wymiarach (tj. fizycznym, psychicznym, społecznym, seksualnym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środowiskowym) oraz do dbałości o bezpieczeństwo zdrowotne własne i innych osób.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Cel – rozumienie i akceptacja przemian oraz procesów zachodzących w ludzkim ciele na wszystkich etapach życia.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zna i rozumie proste pojęcia z zakresu zdrowia oraz zależności wybranych zjawisk i procesów zachodzących w ciele człowieka, w tym chorób i niepełnosprawności. Uczeń jest gotowy do akceptowania zmian zachodzących w ciele człowieka.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Cel – odpowiedzialne pełnienie ról społecznych i budowanie relacji opartych na wartości zdrowia, godności, szacunku i tolerancji na wszystkich etapach życia.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zna i rozumie zasady funkcjonowania w różnych grupach społecznych oraz podstawowe obowiązki człowieka wobec rodziny i społeczności lokalnej oraz środowiska. W swoim postępowaniu przejawia akceptację i szacunek wobec siebie i innych osób. Dostrzega potrzeby innych osób i reaguje na nie.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 Cel – monitorowanie własnego stanu zdrowia we wszystkich jego wymiarach na wszystkich etapach życia.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potrafi obserwować swój stan zdrowia w różnych sytuacjach, w tym z wykorzystaniem technologii informacyjno-komunikacyjnych. Potrafi odbierać ze zrozumieniem komunikaty dotyczące swojego stanu zdrowia. Rozumie konsekwencje braku dbania o zdrowie.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5. Cel – rozumienie czynników wpływających na zdrowie we wszystkich jego wymiarach.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Uczeń potrafi dostrzegać czynniki pozytywnie i negatywnie wpływające na zdrowie we wszystkich jego wymiarach (tj. fizycznym, psychicznym, społecznym, seksualnym i środowiskowym).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464111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6352379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3" y="0"/>
                </a:lnTo>
                <a:lnTo>
                  <a:pt x="2135843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2191124" y="768514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7" y="0"/>
                </a:lnTo>
                <a:lnTo>
                  <a:pt x="1382087" y="1953480"/>
                </a:lnTo>
                <a:lnTo>
                  <a:pt x="0" y="1953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1758977" y="3344738"/>
            <a:ext cx="9335105" cy="5685380"/>
          </a:xfrm>
          <a:custGeom>
            <a:avLst/>
            <a:gdLst/>
            <a:ahLst/>
            <a:cxnLst/>
            <a:rect l="l" t="t" r="r" b="b"/>
            <a:pathLst>
              <a:path w="9335105" h="5685380">
                <a:moveTo>
                  <a:pt x="0" y="0"/>
                </a:moveTo>
                <a:lnTo>
                  <a:pt x="9335105" y="0"/>
                </a:lnTo>
                <a:lnTo>
                  <a:pt x="9335105" y="5685380"/>
                </a:lnTo>
                <a:lnTo>
                  <a:pt x="0" y="56853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8624081" y="3181593"/>
            <a:ext cx="7290148" cy="6670486"/>
          </a:xfrm>
          <a:custGeom>
            <a:avLst/>
            <a:gdLst/>
            <a:ahLst/>
            <a:cxnLst/>
            <a:rect l="l" t="t" r="r" b="b"/>
            <a:pathLst>
              <a:path w="7290148" h="6670486">
                <a:moveTo>
                  <a:pt x="0" y="0"/>
                </a:moveTo>
                <a:lnTo>
                  <a:pt x="7290148" y="0"/>
                </a:lnTo>
                <a:lnTo>
                  <a:pt x="7290148" y="6670486"/>
                </a:lnTo>
                <a:lnTo>
                  <a:pt x="0" y="66704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-666589">
            <a:off x="7876985" y="7766365"/>
            <a:ext cx="7190408" cy="2040278"/>
          </a:xfrm>
          <a:custGeom>
            <a:avLst/>
            <a:gdLst/>
            <a:ahLst/>
            <a:cxnLst/>
            <a:rect l="l" t="t" r="r" b="b"/>
            <a:pathLst>
              <a:path w="7190408" h="2040278">
                <a:moveTo>
                  <a:pt x="0" y="0"/>
                </a:moveTo>
                <a:lnTo>
                  <a:pt x="7190409" y="0"/>
                </a:lnTo>
                <a:lnTo>
                  <a:pt x="7190409" y="2040278"/>
                </a:lnTo>
                <a:lnTo>
                  <a:pt x="0" y="20402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4" name="TextBox 64"/>
          <p:cNvSpPr txBox="1"/>
          <p:nvPr/>
        </p:nvSpPr>
        <p:spPr>
          <a:xfrm>
            <a:off x="4011361" y="416575"/>
            <a:ext cx="11902868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poruszane na zajęciach wynikają z zapisów podstawy programowej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944050" y="8982493"/>
            <a:ext cx="6680031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Każda lekcja ma przypisane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cele i wymagania z podstawy programowej !</a:t>
            </a:r>
          </a:p>
        </p:txBody>
      </p:sp>
      <p:sp>
        <p:nvSpPr>
          <p:cNvPr id="66" name="Freeform 66"/>
          <p:cNvSpPr/>
          <p:nvPr/>
        </p:nvSpPr>
        <p:spPr>
          <a:xfrm>
            <a:off x="3373706" y="1387708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0" y="0"/>
                </a:lnTo>
                <a:lnTo>
                  <a:pt x="1275310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-162922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B475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5919717" y="3010045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2396632" y="3303436"/>
            <a:ext cx="5908435" cy="5938891"/>
          </a:xfrm>
          <a:custGeom>
            <a:avLst/>
            <a:gdLst/>
            <a:ahLst/>
            <a:cxnLst/>
            <a:rect l="l" t="t" r="r" b="b"/>
            <a:pathLst>
              <a:path w="5908435" h="5938891">
                <a:moveTo>
                  <a:pt x="0" y="0"/>
                </a:moveTo>
                <a:lnTo>
                  <a:pt x="5908436" y="0"/>
                </a:lnTo>
                <a:lnTo>
                  <a:pt x="5908436" y="5938891"/>
                </a:lnTo>
                <a:lnTo>
                  <a:pt x="0" y="5938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2028439" y="2184225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0" y="0"/>
                </a:lnTo>
                <a:lnTo>
                  <a:pt x="1275310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8620272" y="3175269"/>
            <a:ext cx="6047306" cy="6195226"/>
          </a:xfrm>
          <a:custGeom>
            <a:avLst/>
            <a:gdLst/>
            <a:ahLst/>
            <a:cxnLst/>
            <a:rect l="l" t="t" r="r" b="b"/>
            <a:pathLst>
              <a:path w="6047306" h="6195226">
                <a:moveTo>
                  <a:pt x="0" y="0"/>
                </a:moveTo>
                <a:lnTo>
                  <a:pt x="6047306" y="0"/>
                </a:lnTo>
                <a:lnTo>
                  <a:pt x="6047306" y="6195225"/>
                </a:lnTo>
                <a:lnTo>
                  <a:pt x="0" y="6195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14279639" y="2033305"/>
            <a:ext cx="1382087" cy="1953479"/>
          </a:xfrm>
          <a:custGeom>
            <a:avLst/>
            <a:gdLst/>
            <a:ahLst/>
            <a:cxnLst/>
            <a:rect l="l" t="t" r="r" b="b"/>
            <a:pathLst>
              <a:path w="1382087" h="1953479">
                <a:moveTo>
                  <a:pt x="0" y="0"/>
                </a:moveTo>
                <a:lnTo>
                  <a:pt x="1382086" y="0"/>
                </a:lnTo>
                <a:lnTo>
                  <a:pt x="1382086" y="1953479"/>
                </a:lnTo>
                <a:lnTo>
                  <a:pt x="0" y="19534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4" name="TextBox 64"/>
          <p:cNvSpPr txBox="1"/>
          <p:nvPr/>
        </p:nvSpPr>
        <p:spPr>
          <a:xfrm>
            <a:off x="2396632" y="374795"/>
            <a:ext cx="11902868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Każdemu działowi przypisano umiejętności zapisane w podstawie programowej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820616" y="9446314"/>
            <a:ext cx="9599313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zapraszamy do przeczytania wszystkich wymagań  w programach lub Rozporządzeniu MEN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38225" y="322134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3184780" y="4058706"/>
            <a:ext cx="2403708" cy="6388593"/>
          </a:xfrm>
          <a:custGeom>
            <a:avLst/>
            <a:gdLst/>
            <a:ahLst/>
            <a:cxnLst/>
            <a:rect l="l" t="t" r="r" b="b"/>
            <a:pathLst>
              <a:path w="2403708" h="6388593">
                <a:moveTo>
                  <a:pt x="0" y="0"/>
                </a:moveTo>
                <a:lnTo>
                  <a:pt x="2403708" y="0"/>
                </a:lnTo>
                <a:lnTo>
                  <a:pt x="2403708" y="6388593"/>
                </a:lnTo>
                <a:lnTo>
                  <a:pt x="0" y="638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3304106" y="2254067"/>
            <a:ext cx="1004606" cy="1240255"/>
          </a:xfrm>
          <a:custGeom>
            <a:avLst/>
            <a:gdLst/>
            <a:ahLst/>
            <a:cxnLst/>
            <a:rect l="l" t="t" r="r" b="b"/>
            <a:pathLst>
              <a:path w="1004606" h="1240255">
                <a:moveTo>
                  <a:pt x="0" y="0"/>
                </a:moveTo>
                <a:lnTo>
                  <a:pt x="1004606" y="0"/>
                </a:lnTo>
                <a:lnTo>
                  <a:pt x="1004606" y="1240255"/>
                </a:lnTo>
                <a:lnTo>
                  <a:pt x="0" y="1240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6573142" y="3116419"/>
            <a:ext cx="6284714" cy="688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fizyczne.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odżywianie.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miejsce w Internecie 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psychiczne.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społeczne.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zdrowie środowiskowe. 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Moja aktywność fizyczna. 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działania w sieci.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Moja profilaktyka uzależnień.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Moje dojrzewanie.</a:t>
            </a:r>
          </a:p>
          <a:p>
            <a:pPr algn="ctr">
              <a:lnSpc>
                <a:spcPts val="4991"/>
              </a:lnSpc>
              <a:spcBef>
                <a:spcPct val="0"/>
              </a:spcBef>
            </a:pPr>
            <a:r>
              <a:rPr lang="en-US" sz="35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Moja płciowość.</a:t>
            </a:r>
          </a:p>
        </p:txBody>
      </p:sp>
      <p:sp>
        <p:nvSpPr>
          <p:cNvPr id="62" name="Freeform 62"/>
          <p:cNvSpPr/>
          <p:nvPr/>
        </p:nvSpPr>
        <p:spPr>
          <a:xfrm rot="665383">
            <a:off x="1743113" y="2479706"/>
            <a:ext cx="1586093" cy="2241828"/>
          </a:xfrm>
          <a:custGeom>
            <a:avLst/>
            <a:gdLst/>
            <a:ahLst/>
            <a:cxnLst/>
            <a:rect l="l" t="t" r="r" b="b"/>
            <a:pathLst>
              <a:path w="1586093" h="2241828">
                <a:moveTo>
                  <a:pt x="0" y="0"/>
                </a:moveTo>
                <a:lnTo>
                  <a:pt x="1586093" y="0"/>
                </a:lnTo>
                <a:lnTo>
                  <a:pt x="1586093" y="2241828"/>
                </a:lnTo>
                <a:lnTo>
                  <a:pt x="0" y="224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12840341" y="6061961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4" name="TextBox 64"/>
          <p:cNvSpPr txBox="1"/>
          <p:nvPr/>
        </p:nvSpPr>
        <p:spPr>
          <a:xfrm>
            <a:off x="3184780" y="544513"/>
            <a:ext cx="13022940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programu Moje zdrowie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dla klas 4-6,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umieszczono w 11 działach: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842510" y="7705022"/>
            <a:ext cx="3895569" cy="1553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</a:pPr>
            <a:r>
              <a:rPr lang="en-US" sz="29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lekcja/ tydzień</a:t>
            </a:r>
          </a:p>
          <a:p>
            <a:pPr algn="ctr">
              <a:lnSpc>
                <a:spcPts val="4155"/>
              </a:lnSpc>
            </a:pPr>
            <a:r>
              <a:rPr lang="en-US" sz="29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ok. 30 lekcji w każdym roku szkolnym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451382" y="4740361"/>
            <a:ext cx="1673236" cy="5546639"/>
          </a:xfrm>
          <a:custGeom>
            <a:avLst/>
            <a:gdLst/>
            <a:ahLst/>
            <a:cxnLst/>
            <a:rect l="l" t="t" r="r" b="b"/>
            <a:pathLst>
              <a:path w="1673236" h="5546639">
                <a:moveTo>
                  <a:pt x="0" y="0"/>
                </a:moveTo>
                <a:lnTo>
                  <a:pt x="1673236" y="0"/>
                </a:lnTo>
                <a:lnTo>
                  <a:pt x="1673236" y="5546639"/>
                </a:lnTo>
                <a:lnTo>
                  <a:pt x="0" y="5546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486902" y="2321614"/>
            <a:ext cx="8726409" cy="679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O czym będziemy rozmawiać na zajęciach z edukacji zdrowotnej?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Czym jest zdrowy styl życia?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Jak dbać o swoją higienę?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Co to jest profilaktyka?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Jakie badania mogę wykonać w domu?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Skąd biorą się choroby?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Jak przygotować się do wizyty lekarskiej?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Jak postępować w sytuacjach zagrożenia?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Pierwsza pomoc- ćwiczenia.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Skąd biorą się nadwaga i otyłość?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Jak przygotowywać zdrowe posiłki?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 .Jak wypełnić talerz zdrowego żywienia- zajęcia kulinarne.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Co znajdę w napojach i sokach?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 przygotować zdrowy napój?-zajęcia kulinarne.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 zaplanować II śniadanie do szkoły?- zajęcia kulinarne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388731" y="524108"/>
            <a:ext cx="1287056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340165" y="2396499"/>
            <a:ext cx="7947835" cy="639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Jak przechowywać żywność?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Jak planować zakupy, by unikać marnowania żywności?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Jaki jest skład produktów spożywczych, które lubię?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Jak oznacza się różne substancje na opakowaniach?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Dlaczego higiena cyfrowa jest ważna?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Dlaczego Internet bywa niebezpieczny?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Czym jest krytyczne myślenie?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Jak zaplanować "domowe zasady ekranowe"?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Czym jest grooming?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Czym jest dyskryminacja w sieci?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Czym jest cyberstalking?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Czy jestem anonimowy w Internecie?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Phishing. Czy dane w sieci są bezpieczne?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Czy mój wizerunek w sieci należy tylko do mnie?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Jak zaplanować aktywne wakacje?</a:t>
            </a:r>
          </a:p>
        </p:txBody>
      </p:sp>
      <p:sp>
        <p:nvSpPr>
          <p:cNvPr id="63" name="Freeform 63"/>
          <p:cNvSpPr/>
          <p:nvPr/>
        </p:nvSpPr>
        <p:spPr>
          <a:xfrm>
            <a:off x="1959441" y="287213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1" y="0"/>
                </a:lnTo>
                <a:lnTo>
                  <a:pt x="1275311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434142" y="120760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8710063" y="3287863"/>
            <a:ext cx="4489602" cy="6356958"/>
          </a:xfrm>
          <a:custGeom>
            <a:avLst/>
            <a:gdLst/>
            <a:ahLst/>
            <a:cxnLst/>
            <a:rect l="l" t="t" r="r" b="b"/>
            <a:pathLst>
              <a:path w="4489602" h="6356958">
                <a:moveTo>
                  <a:pt x="0" y="0"/>
                </a:moveTo>
                <a:lnTo>
                  <a:pt x="4489602" y="0"/>
                </a:lnTo>
                <a:lnTo>
                  <a:pt x="4489602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-4608400">
            <a:off x="12973667" y="4686094"/>
            <a:ext cx="5077356" cy="3560496"/>
          </a:xfrm>
          <a:custGeom>
            <a:avLst/>
            <a:gdLst/>
            <a:ahLst/>
            <a:cxnLst/>
            <a:rect l="l" t="t" r="r" b="b"/>
            <a:pathLst>
              <a:path w="5077356" h="3560496">
                <a:moveTo>
                  <a:pt x="0" y="0"/>
                </a:moveTo>
                <a:lnTo>
                  <a:pt x="5077357" y="0"/>
                </a:lnTo>
                <a:lnTo>
                  <a:pt x="5077357" y="3560496"/>
                </a:lnTo>
                <a:lnTo>
                  <a:pt x="0" y="356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1028700" y="3743035"/>
            <a:ext cx="8079503" cy="6423205"/>
          </a:xfrm>
          <a:custGeom>
            <a:avLst/>
            <a:gdLst/>
            <a:ahLst/>
            <a:cxnLst/>
            <a:rect l="l" t="t" r="r" b="b"/>
            <a:pathLst>
              <a:path w="8079503" h="6423205">
                <a:moveTo>
                  <a:pt x="0" y="0"/>
                </a:moveTo>
                <a:lnTo>
                  <a:pt x="8079503" y="0"/>
                </a:lnTo>
                <a:lnTo>
                  <a:pt x="8079503" y="6423205"/>
                </a:lnTo>
                <a:lnTo>
                  <a:pt x="0" y="6423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2082336" y="972569"/>
            <a:ext cx="1517696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Aktywnie będzie nie tylko na zajęciach kulinarnych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741331" y="2856265"/>
            <a:ext cx="494680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 algn="ctr">
              <a:lnSpc>
                <a:spcPts val="2519"/>
              </a:lnSpc>
              <a:buFont typeface="Arial"/>
              <a:buChar char="•"/>
            </a:pPr>
            <a:r>
              <a:rPr lang="en-US" sz="1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karta pracy do zajęć z pierwszej pomocy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344981" y="3022219"/>
            <a:ext cx="3836551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ctr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materiały ze sprawdzonych, </a:t>
            </a:r>
          </a:p>
          <a:p>
            <a:pPr algn="ctr">
              <a:lnSpc>
                <a:spcPts val="2659"/>
              </a:lnSpc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rządowych źródeł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979819" y="4544584"/>
            <a:ext cx="5555887" cy="228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Zajęcia nie wymagają </a:t>
            </a:r>
          </a:p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podręcznika!</a:t>
            </a:r>
          </a:p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Pracujemy na kartach pracy </a:t>
            </a:r>
          </a:p>
          <a:p>
            <a:pPr algn="ctr">
              <a:lnSpc>
                <a:spcPts val="4542"/>
              </a:lnSpc>
            </a:pPr>
            <a:r>
              <a:rPr lang="en-US" sz="324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oraz innych materiałach.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282727" y="-407031"/>
            <a:ext cx="0" cy="15616471"/>
          </a:xfrm>
          <a:prstGeom prst="line">
            <a:avLst/>
          </a:prstGeom>
          <a:ln w="76200" cap="flat">
            <a:solidFill>
              <a:srgbClr val="FFDB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82727" y="-44131"/>
            <a:ext cx="18514334" cy="10045480"/>
            <a:chOff x="0" y="0"/>
            <a:chExt cx="24685779" cy="13393974"/>
          </a:xfrm>
        </p:grpSpPr>
        <p:sp>
          <p:nvSpPr>
            <p:cNvPr id="4" name="AutoShape 4"/>
            <p:cNvSpPr/>
            <p:nvPr/>
          </p:nvSpPr>
          <p:spPr>
            <a:xfrm>
              <a:off x="0" y="521723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595711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6696987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743686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5772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99760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373748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447735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3810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77797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1517853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11136245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11876121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12615998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8176740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8916616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9656492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10396369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3355874"/>
              <a:ext cx="24685779" cy="0"/>
            </a:xfrm>
            <a:prstGeom prst="line">
              <a:avLst/>
            </a:prstGeom>
            <a:ln w="76200" cap="flat">
              <a:solidFill>
                <a:srgbClr val="D9D9D9">
                  <a:alpha val="2156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407031" y="122918"/>
            <a:ext cx="398432" cy="39843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7031" y="989276"/>
            <a:ext cx="398432" cy="39843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031" y="1855635"/>
            <a:ext cx="398432" cy="39843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7031" y="2721994"/>
            <a:ext cx="398432" cy="398432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7031" y="3588352"/>
            <a:ext cx="398432" cy="398432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7031" y="4454711"/>
            <a:ext cx="398432" cy="398432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7031" y="5321070"/>
            <a:ext cx="398432" cy="398432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6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7031" y="6187428"/>
            <a:ext cx="398432" cy="398432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7031" y="7053787"/>
            <a:ext cx="398432" cy="398432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7031" y="7920145"/>
            <a:ext cx="398432" cy="398432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7031" y="8786504"/>
            <a:ext cx="398432" cy="398432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7031" y="9652863"/>
            <a:ext cx="398432" cy="398432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B9CE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8754" tIns="58754" rIns="58754" bIns="58754" rtlCol="0" anchor="ctr"/>
            <a:lstStyle/>
            <a:p>
              <a:pPr algn="ctr">
                <a:lnSpc>
                  <a:spcPts val="1697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7259300" y="2921210"/>
            <a:ext cx="2135842" cy="7080140"/>
          </a:xfrm>
          <a:custGeom>
            <a:avLst/>
            <a:gdLst/>
            <a:ahLst/>
            <a:cxnLst/>
            <a:rect l="l" t="t" r="r" b="b"/>
            <a:pathLst>
              <a:path w="2135842" h="7080140">
                <a:moveTo>
                  <a:pt x="0" y="0"/>
                </a:moveTo>
                <a:lnTo>
                  <a:pt x="2135842" y="0"/>
                </a:lnTo>
                <a:lnTo>
                  <a:pt x="2135842" y="7080140"/>
                </a:lnTo>
                <a:lnTo>
                  <a:pt x="0" y="708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552938" y="2566035"/>
            <a:ext cx="8726409" cy="639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 Czego dowiemy na zajęciach w klasie 5?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 Dlaczego sen jest ważny?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 Jak mogę się relaksować?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 Jak chronić swoje zdrowie psychiczne?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Jak odróżnić emocje moje i innych?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Jak radzić sobie ze stresem?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7. Czym jest samoocena?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8. Czy potrafię być asertywny/a?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9. Czym jest przemoc?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  Skąd bierze się autoagresja i jak sobie z nią radzić?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 Czym jest komunikacja werbalna i niewerbalna?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 Dlaczego niektórzy wymagają większego zrozumienia?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 Gdzie mogę szukać pomocy , gdy jest mi trudno?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14. Jakie relacje nawiązuję?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15. Jakie wartości niesie rodzina?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327913" y="704305"/>
            <a:ext cx="1293138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Tematy lekcji proponowane w klasie 5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888315" y="2559106"/>
            <a:ext cx="7947835" cy="598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 Co zrobić kiedy rodzina się zmienia?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17. Czym jest efekt cieplarniany?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18. Skąd biorą się dziury ozonowe?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 Czy wody w mojej okolicy są czyste?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 Jak sprawdzić stan powietrza w mojej okolicy?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 Dlaczego należy ograniczyć hałas?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 Jaka przyroda mnie otacza?-planowanie wycieczki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23. Jak dbać o zwierzęta domowe?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24. Co mogę zrobić dla przyrody?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25. Dlaczego "ruch to zdrowie"?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26. Ruch to zdrowie- planowanie kampanii społecznej.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27. Gdzie mogę uprawiać sport poza szkołą?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28. Jak dbać o prawidłową postawę ciała?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29. Jak zaplanować grę terenową?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30. Gra terenowa- moje zdrowie.</a:t>
            </a:r>
          </a:p>
        </p:txBody>
      </p:sp>
      <p:sp>
        <p:nvSpPr>
          <p:cNvPr id="63" name="Freeform 63"/>
          <p:cNvSpPr/>
          <p:nvPr/>
        </p:nvSpPr>
        <p:spPr>
          <a:xfrm>
            <a:off x="1959441" y="287213"/>
            <a:ext cx="1275311" cy="1802559"/>
          </a:xfrm>
          <a:custGeom>
            <a:avLst/>
            <a:gdLst/>
            <a:ahLst/>
            <a:cxnLst/>
            <a:rect l="l" t="t" r="r" b="b"/>
            <a:pathLst>
              <a:path w="1275311" h="1802559">
                <a:moveTo>
                  <a:pt x="0" y="0"/>
                </a:moveTo>
                <a:lnTo>
                  <a:pt x="1275311" y="0"/>
                </a:lnTo>
                <a:lnTo>
                  <a:pt x="1275311" y="1802559"/>
                </a:lnTo>
                <a:lnTo>
                  <a:pt x="0" y="18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1850</Words>
  <Application>Microsoft Office PowerPoint</Application>
  <PresentationFormat>Niestandardowy</PresentationFormat>
  <Paragraphs>230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Arial</vt:lpstr>
      <vt:lpstr>Calibri</vt:lpstr>
      <vt:lpstr>Canva Sans</vt:lpstr>
      <vt:lpstr>Lilita One</vt:lpstr>
      <vt:lpstr>Open Sans</vt:lpstr>
      <vt:lpstr>League Spartan</vt:lpstr>
      <vt:lpstr>Mansalva</vt:lpstr>
      <vt:lpstr>Canva Sans Bold</vt:lpstr>
      <vt:lpstr>Open Sans Bold</vt:lpstr>
      <vt:lpstr>Open Sans Bold Italics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zdrowotna- prezentacja dla rodziców</dc:title>
  <dc:creator>user8</dc:creator>
  <cp:lastModifiedBy>Lenovo</cp:lastModifiedBy>
  <cp:revision>3</cp:revision>
  <dcterms:created xsi:type="dcterms:W3CDTF">2006-08-16T00:00:00Z</dcterms:created>
  <dcterms:modified xsi:type="dcterms:W3CDTF">2025-09-14T07:27:58Z</dcterms:modified>
  <dc:identifier>DAGwix-Hp1c</dc:identifier>
</cp:coreProperties>
</file>